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65" r:id="rId1"/>
  </p:sldMasterIdLst>
  <p:notesMasterIdLst>
    <p:notesMasterId r:id="rId12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</p:sldIdLst>
  <p:sldSz cx="9144000" cy="5143500" type="screen16x9"/>
  <p:notesSz cx="6858000" cy="9144000"/>
  <p:embeddedFontLst>
    <p:embeddedFont>
      <p:font typeface="Merriweather" pitchFamily="2" charset="77"/>
      <p:regular r:id="rId13"/>
      <p:bold r:id="rId14"/>
      <p:italic r:id="rId15"/>
      <p:boldItalic r:id="rId16"/>
    </p:embeddedFont>
    <p:embeddedFont>
      <p:font typeface="Roboto" panose="02000000000000000000" pitchFamily="2" charset="0"/>
      <p:regular r:id="rId17"/>
      <p:bold r:id="rId18"/>
      <p:italic r:id="rId19"/>
      <p:boldItalic r:id="rId20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162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8"/>
  </p:normalViewPr>
  <p:slideViewPr>
    <p:cSldViewPr snapToGrid="0">
      <p:cViewPr varScale="1">
        <p:scale>
          <a:sx n="156" d="100"/>
          <a:sy n="156" d="100"/>
        </p:scale>
        <p:origin x="360" y="168"/>
      </p:cViewPr>
      <p:guideLst>
        <p:guide orient="horz" pos="162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font" Target="fonts/font1.fntdata"/><Relationship Id="rId18" Type="http://schemas.openxmlformats.org/officeDocument/2006/relationships/font" Target="fonts/font6.fntdata"/><Relationship Id="rId3" Type="http://schemas.openxmlformats.org/officeDocument/2006/relationships/slide" Target="slides/slide2.xml"/><Relationship Id="rId21" Type="http://schemas.openxmlformats.org/officeDocument/2006/relationships/presProps" Target="presProps.xml"/><Relationship Id="rId7" Type="http://schemas.openxmlformats.org/officeDocument/2006/relationships/slide" Target="slides/slide6.xml"/><Relationship Id="rId12" Type="http://schemas.openxmlformats.org/officeDocument/2006/relationships/notesMaster" Target="notesMasters/notesMaster1.xml"/><Relationship Id="rId17" Type="http://schemas.openxmlformats.org/officeDocument/2006/relationships/font" Target="fonts/font5.fntdata"/><Relationship Id="rId2" Type="http://schemas.openxmlformats.org/officeDocument/2006/relationships/slide" Target="slides/slide1.xml"/><Relationship Id="rId16" Type="http://schemas.openxmlformats.org/officeDocument/2006/relationships/font" Target="fonts/font4.fntdata"/><Relationship Id="rId20" Type="http://schemas.openxmlformats.org/officeDocument/2006/relationships/font" Target="fonts/font8.fntdata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font" Target="fonts/font3.fntdata"/><Relationship Id="rId23" Type="http://schemas.openxmlformats.org/officeDocument/2006/relationships/theme" Target="theme/theme1.xml"/><Relationship Id="rId10" Type="http://schemas.openxmlformats.org/officeDocument/2006/relationships/slide" Target="slides/slide9.xml"/><Relationship Id="rId19" Type="http://schemas.openxmlformats.org/officeDocument/2006/relationships/font" Target="fonts/font7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font" Target="fonts/font2.fntdata"/><Relationship Id="rId22" Type="http://schemas.openxmlformats.org/officeDocument/2006/relationships/viewProps" Target="viewProps.xml"/></Relationships>
</file>

<file path=ppt/media/image1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7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gd9c453428_0_1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95" name="Google Shape;95;gd9c453428_0_1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1" name="Google Shape;161;ge9090756a_1_26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2" name="Google Shape;162;ge9090756a_1_26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0" name="Google Shape;100;ge9090756a_1_58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1" name="Google Shape;101;ge9090756a_1_58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Google Shape;106;g124fad05cca_0_134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7" name="Google Shape;107;g124fad05cca_0_134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124fad05cca_0_197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124fad05cca_0_197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d91e1f37e_1_106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188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d91e1f37e_1_106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Google Shape;128;gd91e1f37e_0_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9" name="Google Shape;129;gd91e1f37e_0_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3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6" name="Google Shape;136;g124fad05cca_0_235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7" name="Google Shape;137;g124fad05cca_0_235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4" name="Google Shape;144;gd933c8c4a_0_3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3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5" name="Google Shape;145;gd933c8c4a_0_3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5" name="Google Shape;155;ge9090756a_1_3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56" name="Google Shape;156;ge9090756a_1_3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bg>
      <p:bgPr>
        <a:solidFill>
          <a:schemeClr val="dk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-125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2" name="Google Shape;12;p2"/>
          <p:cNvSpPr txBox="1">
            <a:spLocks noGrp="1"/>
          </p:cNvSpPr>
          <p:nvPr>
            <p:ph type="subTitle" idx="1"/>
          </p:nvPr>
        </p:nvSpPr>
        <p:spPr>
          <a:xfrm>
            <a:off x="311700" y="1878560"/>
            <a:ext cx="42426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1600"/>
              <a:buNone/>
              <a:defRPr sz="1600">
                <a:solidFill>
                  <a:schemeClr val="lt2"/>
                </a:solidFill>
              </a:defRPr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ig number">
  <p:cSld name="BIG_NUMBER">
    <p:bg>
      <p:bgPr>
        <a:solidFill>
          <a:schemeClr val="dk1"/>
        </a:solidFill>
        <a:effectLst/>
      </p:bgPr>
    </p:bg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11"/>
          <p:cNvSpPr txBox="1">
            <a:spLocks noGrp="1"/>
          </p:cNvSpPr>
          <p:nvPr>
            <p:ph type="title" hasCustomPrompt="1"/>
          </p:nvPr>
        </p:nvSpPr>
        <p:spPr>
          <a:xfrm>
            <a:off x="311750" y="831175"/>
            <a:ext cx="5334900" cy="1244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0000"/>
              <a:buNone/>
              <a:defRPr sz="10000">
                <a:solidFill>
                  <a:schemeClr val="lt1"/>
                </a:solidFill>
              </a:defRPr>
            </a:lvl9pPr>
          </a:lstStyle>
          <a:p>
            <a:r>
              <a:t>xx%</a:t>
            </a:r>
          </a:p>
        </p:txBody>
      </p:sp>
      <p:sp>
        <p:nvSpPr>
          <p:cNvPr id="56" name="Google Shape;56;p11"/>
          <p:cNvSpPr txBox="1">
            <a:spLocks noGrp="1"/>
          </p:cNvSpPr>
          <p:nvPr>
            <p:ph type="body" idx="1"/>
          </p:nvPr>
        </p:nvSpPr>
        <p:spPr>
          <a:xfrm>
            <a:off x="311700" y="2121425"/>
            <a:ext cx="5334900" cy="942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57" name="Google Shape;57;p1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12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">
  <p:cSld name="AUTOLAYOUT">
    <p:bg>
      <p:bgPr>
        <a:solidFill>
          <a:srgbClr val="FFFFFF"/>
        </a:solidFill>
        <a:effectLst/>
      </p:bgPr>
    </p:bg>
    <p:spTree>
      <p:nvGrpSpPr>
        <p:cNvPr id="1" name="Shape 6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Google Shape;61;p13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2" name="Google Shape;62;p13"/>
          <p:cNvSpPr/>
          <p:nvPr/>
        </p:nvSpPr>
        <p:spPr>
          <a:xfrm>
            <a:off x="3047650" y="0"/>
            <a:ext cx="6096300" cy="5143500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13"/>
          <p:cNvSpPr/>
          <p:nvPr/>
        </p:nvSpPr>
        <p:spPr>
          <a:xfrm rot="5400000">
            <a:off x="-150" y="150"/>
            <a:ext cx="715200" cy="714900"/>
          </a:xfrm>
          <a:prstGeom prst="rtTriangle">
            <a:avLst/>
          </a:prstGeom>
          <a:solidFill>
            <a:srgbClr val="FFFFFF">
              <a:alpha val="4392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13"/>
          <p:cNvSpPr txBox="1">
            <a:spLocks noGrp="1"/>
          </p:cNvSpPr>
          <p:nvPr>
            <p:ph type="title"/>
          </p:nvPr>
        </p:nvSpPr>
        <p:spPr>
          <a:xfrm>
            <a:off x="185350" y="679625"/>
            <a:ext cx="2683200" cy="10425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5" name="Google Shape;65;p13"/>
          <p:cNvSpPr txBox="1">
            <a:spLocks noGrp="1"/>
          </p:cNvSpPr>
          <p:nvPr>
            <p:ph type="body" idx="1"/>
          </p:nvPr>
        </p:nvSpPr>
        <p:spPr>
          <a:xfrm>
            <a:off x="185350" y="1798300"/>
            <a:ext cx="2683200" cy="25401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66" name="Google Shape;66;p1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61616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1">
  <p:cSld name="AUTOLAYOUT_3">
    <p:bg>
      <p:bgPr>
        <a:solidFill>
          <a:srgbClr val="FFFFFF"/>
        </a:solidFill>
        <a:effectLst/>
      </p:bgPr>
    </p:bg>
    <p:spTree>
      <p:nvGrpSpPr>
        <p:cNvPr id="1" name="Shape 6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8" name="Google Shape;68;p14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9" name="Google Shape;69;p1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0" name="Google Shape;70;p14"/>
          <p:cNvSpPr txBox="1">
            <a:spLocks noGrp="1"/>
          </p:cNvSpPr>
          <p:nvPr>
            <p:ph type="title"/>
          </p:nvPr>
        </p:nvSpPr>
        <p:spPr>
          <a:xfrm>
            <a:off x="523250" y="1523725"/>
            <a:ext cx="3477900" cy="138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1" name="Google Shape;71;p14"/>
          <p:cNvSpPr txBox="1">
            <a:spLocks noGrp="1"/>
          </p:cNvSpPr>
          <p:nvPr>
            <p:ph type="body" idx="1"/>
          </p:nvPr>
        </p:nvSpPr>
        <p:spPr>
          <a:xfrm>
            <a:off x="523325" y="3020275"/>
            <a:ext cx="3477900" cy="153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3">
  <p:cSld name="AUTOLAYOUT_5">
    <p:spTree>
      <p:nvGrpSpPr>
        <p:cNvPr id="1" name="Shape 7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3" name="Google Shape;73;p15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rgbClr val="1B212C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4" name="Google Shape;74;p1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FFFFFF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75" name="Google Shape;75;p15"/>
          <p:cNvSpPr txBox="1">
            <a:spLocks noGrp="1"/>
          </p:cNvSpPr>
          <p:nvPr>
            <p:ph type="ctrTitle"/>
          </p:nvPr>
        </p:nvSpPr>
        <p:spPr>
          <a:xfrm>
            <a:off x="323525" y="521325"/>
            <a:ext cx="3464700" cy="1339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2400"/>
              <a:buNone/>
              <a:defRPr sz="24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76" name="Google Shape;76;p15"/>
          <p:cNvSpPr txBox="1">
            <a:spLocks noGrp="1"/>
          </p:cNvSpPr>
          <p:nvPr>
            <p:ph type="body" idx="1"/>
          </p:nvPr>
        </p:nvSpPr>
        <p:spPr>
          <a:xfrm>
            <a:off x="323525" y="1990875"/>
            <a:ext cx="3464700" cy="18900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75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400"/>
              <a:buChar char="●"/>
              <a:defRPr sz="1400">
                <a:solidFill>
                  <a:srgbClr val="FFFFFF"/>
                </a:solidFill>
              </a:defRPr>
            </a:lvl1pPr>
            <a:lvl2pPr marL="914400" lvl="1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2pPr>
            <a:lvl3pPr marL="1371600" lvl="2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3pPr>
            <a:lvl4pPr marL="1828800" lvl="3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4pPr>
            <a:lvl5pPr marL="2286000" lvl="4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5pPr>
            <a:lvl6pPr marL="2743200" lvl="5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6pPr>
            <a:lvl7pPr marL="3200400" lvl="6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●"/>
              <a:defRPr sz="1200">
                <a:solidFill>
                  <a:srgbClr val="FFFFFF"/>
                </a:solidFill>
              </a:defRPr>
            </a:lvl7pPr>
            <a:lvl8pPr marL="3657600" lvl="7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○"/>
              <a:defRPr sz="1200">
                <a:solidFill>
                  <a:srgbClr val="FFFFFF"/>
                </a:solidFill>
              </a:defRPr>
            </a:lvl8pPr>
            <a:lvl9pPr marL="4114800" lvl="8" indent="-3048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200"/>
              <a:buChar char="■"/>
              <a:defRPr sz="12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4">
  <p:cSld name="AUTOLAYOUT_7">
    <p:bg>
      <p:bgPr>
        <a:solidFill>
          <a:srgbClr val="FFFFFF"/>
        </a:solidFill>
        <a:effectLst/>
      </p:bgPr>
    </p:bg>
    <p:spTree>
      <p:nvGrpSpPr>
        <p:cNvPr id="1" name="Shape 7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Google Shape;78;p16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9" name="Google Shape;79;p16"/>
          <p:cNvSpPr/>
          <p:nvPr/>
        </p:nvSpPr>
        <p:spPr>
          <a:xfrm>
            <a:off x="0" y="0"/>
            <a:ext cx="4583400" cy="5143500"/>
          </a:xfrm>
          <a:prstGeom prst="rect">
            <a:avLst/>
          </a:prstGeom>
          <a:solidFill>
            <a:srgbClr val="263238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0" name="Google Shape;80;p16"/>
          <p:cNvSpPr txBox="1">
            <a:spLocks noGrp="1"/>
          </p:cNvSpPr>
          <p:nvPr>
            <p:ph type="title"/>
          </p:nvPr>
        </p:nvSpPr>
        <p:spPr>
          <a:xfrm>
            <a:off x="363750" y="554850"/>
            <a:ext cx="3855900" cy="403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1pPr>
            <a:lvl2pPr lvl="1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2pPr>
            <a:lvl3pPr lvl="2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3pPr>
            <a:lvl4pPr lvl="3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4pPr>
            <a:lvl5pPr lvl="4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5pPr>
            <a:lvl6pPr lvl="5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6pPr>
            <a:lvl7pPr lvl="6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7pPr>
            <a:lvl8pPr lvl="7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8pPr>
            <a:lvl9pPr lvl="8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600"/>
              <a:buNone/>
              <a:defRPr sz="36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81" name="Google Shape;81;p16"/>
          <p:cNvSpPr txBox="1">
            <a:spLocks noGrp="1"/>
          </p:cNvSpPr>
          <p:nvPr>
            <p:ph type="body" idx="1"/>
          </p:nvPr>
        </p:nvSpPr>
        <p:spPr>
          <a:xfrm>
            <a:off x="4947374" y="554850"/>
            <a:ext cx="3855900" cy="4033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2" name="Google Shape;82;p1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5">
  <p:cSld name="AUTOLAYOUT_9">
    <p:bg>
      <p:bgPr>
        <a:solidFill>
          <a:srgbClr val="FFFFFF"/>
        </a:solidFill>
        <a:effectLst/>
      </p:bgPr>
    </p:bg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4" name="Google Shape;84;p17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5" name="Google Shape;85;p17"/>
          <p:cNvSpPr txBox="1">
            <a:spLocks noGrp="1"/>
          </p:cNvSpPr>
          <p:nvPr>
            <p:ph type="title"/>
          </p:nvPr>
        </p:nvSpPr>
        <p:spPr>
          <a:xfrm>
            <a:off x="311700" y="2540450"/>
            <a:ext cx="3119700" cy="203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accent3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accent3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accent3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accent3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accent3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accent3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accent3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accent3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800"/>
              <a:buNone/>
              <a:defRPr sz="2800" b="1">
                <a:solidFill>
                  <a:schemeClr val="accent3"/>
                </a:solidFill>
              </a:defRPr>
            </a:lvl9pPr>
          </a:lstStyle>
          <a:p>
            <a:endParaRPr/>
          </a:p>
        </p:txBody>
      </p:sp>
      <p:sp>
        <p:nvSpPr>
          <p:cNvPr id="86" name="Google Shape;86;p17"/>
          <p:cNvSpPr txBox="1">
            <a:spLocks noGrp="1"/>
          </p:cNvSpPr>
          <p:nvPr>
            <p:ph type="body" idx="1"/>
          </p:nvPr>
        </p:nvSpPr>
        <p:spPr>
          <a:xfrm>
            <a:off x="3529200" y="2540450"/>
            <a:ext cx="5295300" cy="20364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600"/>
              <a:buChar char="●"/>
              <a:defRPr sz="1600">
                <a:solidFill>
                  <a:schemeClr val="dk2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●"/>
              <a:defRPr sz="1400">
                <a:solidFill>
                  <a:schemeClr val="dk2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○"/>
              <a:defRPr sz="1400">
                <a:solidFill>
                  <a:schemeClr val="dk2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Char char="■"/>
              <a:defRPr sz="14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87" name="Google Shape;87;p1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chemeClr val="dk2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ustom layout 6">
  <p:cSld name="AUTOLAYOUT_11">
    <p:bg>
      <p:bgPr>
        <a:solidFill>
          <a:srgbClr val="FFFFFF"/>
        </a:solidFill>
        <a:effectLst/>
      </p:bgPr>
    </p:bg>
    <p:spTree>
      <p:nvGrpSpPr>
        <p:cNvPr id="1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p18"/>
          <p:cNvSpPr/>
          <p:nvPr/>
        </p:nvSpPr>
        <p:spPr>
          <a:xfrm>
            <a:off x="0" y="0"/>
            <a:ext cx="9144000" cy="5143500"/>
          </a:xfrm>
          <a:prstGeom prst="rect">
            <a:avLst/>
          </a:prstGeom>
          <a:solidFill>
            <a:schemeClr val="l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0" name="Google Shape;90;p1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1pPr>
            <a:lvl2pPr lvl="1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2pPr>
            <a:lvl3pPr lvl="2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3pPr>
            <a:lvl4pPr lvl="3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4pPr>
            <a:lvl5pPr lvl="4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5pPr>
            <a:lvl6pPr lvl="5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6pPr>
            <a:lvl7pPr lvl="6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7pPr>
            <a:lvl8pPr lvl="7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8pPr>
            <a:lvl9pPr lvl="8" algn="r">
              <a:lnSpc>
                <a:spcPct val="100000"/>
              </a:lnSpc>
              <a:spcAft>
                <a:spcPts val="0"/>
              </a:spcAft>
              <a:buNone/>
              <a:defRPr sz="1000">
                <a:solidFill>
                  <a:srgbClr val="21212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sp>
        <p:nvSpPr>
          <p:cNvPr id="91" name="Google Shape;91;p18"/>
          <p:cNvSpPr txBox="1">
            <a:spLocks noGrp="1"/>
          </p:cNvSpPr>
          <p:nvPr>
            <p:ph type="title"/>
          </p:nvPr>
        </p:nvSpPr>
        <p:spPr>
          <a:xfrm>
            <a:off x="523250" y="1523725"/>
            <a:ext cx="3477900" cy="13887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b" anchorCtr="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1">
                <a:solidFill>
                  <a:srgbClr val="FFFFFF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1">
                <a:solidFill>
                  <a:srgbClr val="FFFFFF"/>
                </a:solidFill>
              </a:defRPr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1">
                <a:solidFill>
                  <a:srgbClr val="FFFFFF"/>
                </a:solidFill>
              </a:defRPr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1">
                <a:solidFill>
                  <a:srgbClr val="FFFFFF"/>
                </a:solidFill>
              </a:defRPr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1">
                <a:solidFill>
                  <a:srgbClr val="FFFFFF"/>
                </a:solidFill>
              </a:defRPr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1">
                <a:solidFill>
                  <a:srgbClr val="FFFFFF"/>
                </a:solidFill>
              </a:defRPr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1">
                <a:solidFill>
                  <a:srgbClr val="FFFFFF"/>
                </a:solidFill>
              </a:defRPr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1">
                <a:solidFill>
                  <a:srgbClr val="FFFFFF"/>
                </a:solidFill>
              </a:defRPr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3000"/>
              <a:buNone/>
              <a:defRPr sz="3000" b="1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  <p:sp>
        <p:nvSpPr>
          <p:cNvPr id="92" name="Google Shape;92;p18"/>
          <p:cNvSpPr txBox="1">
            <a:spLocks noGrp="1"/>
          </p:cNvSpPr>
          <p:nvPr>
            <p:ph type="body" idx="1"/>
          </p:nvPr>
        </p:nvSpPr>
        <p:spPr>
          <a:xfrm>
            <a:off x="523325" y="3020275"/>
            <a:ext cx="3477900" cy="1534800"/>
          </a:xfrm>
          <a:prstGeom prst="rect">
            <a:avLst/>
          </a:prstGeom>
          <a:noFill/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3020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600"/>
              <a:buChar char="●"/>
              <a:defRPr sz="1600">
                <a:solidFill>
                  <a:srgbClr val="FFFFFF"/>
                </a:solidFill>
              </a:defRPr>
            </a:lvl1pPr>
            <a:lvl2pPr marL="914400" lvl="1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2pPr>
            <a:lvl3pPr marL="1371600" lvl="2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3pPr>
            <a:lvl4pPr marL="1828800" lvl="3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4pPr>
            <a:lvl5pPr marL="2286000" lvl="4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5pPr>
            <a:lvl6pPr marL="2743200" lvl="5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6pPr>
            <a:lvl7pPr marL="3200400" lvl="6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●"/>
              <a:defRPr sz="1400">
                <a:solidFill>
                  <a:srgbClr val="FFFFFF"/>
                </a:solidFill>
              </a:defRPr>
            </a:lvl7pPr>
            <a:lvl8pPr marL="3657600" lvl="7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○"/>
              <a:defRPr sz="1400">
                <a:solidFill>
                  <a:srgbClr val="FFFFFF"/>
                </a:solidFill>
              </a:defRPr>
            </a:lvl8pPr>
            <a:lvl9pPr marL="4114800" lvl="8" indent="-29845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100"/>
              <a:buChar char="■"/>
              <a:defRPr sz="1400">
                <a:solidFill>
                  <a:srgbClr val="FFFFFF"/>
                </a:solidFill>
              </a:defRPr>
            </a:lvl9pPr>
          </a:lstStyle>
          <a:p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bg>
      <p:bgPr>
        <a:solidFill>
          <a:schemeClr val="accent3"/>
        </a:solidFill>
        <a:effectLst/>
      </p:bgPr>
    </p:bg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0" y="48099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lt1"/>
          </a:solidFill>
          <a:ln>
            <a:noFill/>
          </a:ln>
        </p:spPr>
      </p:sp>
      <p:sp>
        <p:nvSpPr>
          <p:cNvPr id="16" name="Google Shape;16;p3"/>
          <p:cNvSpPr/>
          <p:nvPr/>
        </p:nvSpPr>
        <p:spPr>
          <a:xfrm>
            <a:off x="0" y="0"/>
            <a:ext cx="9144250" cy="4398100"/>
          </a:xfrm>
          <a:custGeom>
            <a:avLst/>
            <a:gdLst/>
            <a:ahLst/>
            <a:cxnLst/>
            <a:rect l="l" t="t" r="r" b="b"/>
            <a:pathLst>
              <a:path w="365770" h="175924" extrusionOk="0">
                <a:moveTo>
                  <a:pt x="0" y="0"/>
                </a:moveTo>
                <a:lnTo>
                  <a:pt x="365770" y="0"/>
                </a:lnTo>
                <a:lnTo>
                  <a:pt x="365760" y="70914"/>
                </a:lnTo>
                <a:lnTo>
                  <a:pt x="0" y="175924"/>
                </a:lnTo>
                <a:close/>
              </a:path>
            </a:pathLst>
          </a:custGeom>
          <a:solidFill>
            <a:schemeClr val="accent3"/>
          </a:solidFill>
          <a:ln>
            <a:noFill/>
          </a:ln>
        </p:spPr>
      </p:sp>
      <p:sp>
        <p:nvSpPr>
          <p:cNvPr id="17" name="Google Shape;17;p3"/>
          <p:cNvSpPr txBox="1">
            <a:spLocks noGrp="1"/>
          </p:cNvSpPr>
          <p:nvPr>
            <p:ph type="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body" type="tx">
  <p:cSld name="TITLE_AND_BODY">
    <p:spTree>
      <p:nvGrpSpPr>
        <p:cNvPr id="1" name="Shape 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" name="Google Shape;20;p4"/>
          <p:cNvSpPr/>
          <p:nvPr/>
        </p:nvSpPr>
        <p:spPr>
          <a:xfrm>
            <a:off x="0" y="0"/>
            <a:ext cx="4314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1" name="Google Shape;21;p4"/>
          <p:cNvSpPr/>
          <p:nvPr/>
        </p:nvSpPr>
        <p:spPr>
          <a:xfrm>
            <a:off x="0" y="44125"/>
            <a:ext cx="4313625" cy="4399375"/>
          </a:xfrm>
          <a:custGeom>
            <a:avLst/>
            <a:gdLst/>
            <a:ahLst/>
            <a:cxnLst/>
            <a:rect l="l" t="t" r="r" b="b"/>
            <a:pathLst>
              <a:path w="172545" h="175975" extrusionOk="0">
                <a:moveTo>
                  <a:pt x="0" y="157"/>
                </a:moveTo>
                <a:lnTo>
                  <a:pt x="172419" y="0"/>
                </a:lnTo>
                <a:lnTo>
                  <a:pt x="172545" y="126541"/>
                </a:lnTo>
                <a:lnTo>
                  <a:pt x="0" y="175975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</p:sp>
      <p:sp>
        <p:nvSpPr>
          <p:cNvPr id="22" name="Google Shape;22;p4"/>
          <p:cNvSpPr/>
          <p:nvPr/>
        </p:nvSpPr>
        <p:spPr>
          <a:xfrm>
            <a:off x="-125" y="0"/>
            <a:ext cx="4316900" cy="4395600"/>
          </a:xfrm>
          <a:custGeom>
            <a:avLst/>
            <a:gdLst/>
            <a:ahLst/>
            <a:cxnLst/>
            <a:rect l="l" t="t" r="r" b="b"/>
            <a:pathLst>
              <a:path w="172676" h="175824" extrusionOk="0">
                <a:moveTo>
                  <a:pt x="0" y="6"/>
                </a:moveTo>
                <a:lnTo>
                  <a:pt x="172676" y="0"/>
                </a:lnTo>
                <a:lnTo>
                  <a:pt x="172562" y="126442"/>
                </a:lnTo>
                <a:lnTo>
                  <a:pt x="0" y="175824"/>
                </a:lnTo>
                <a:close/>
              </a:path>
            </a:pathLst>
          </a:custGeom>
          <a:solidFill>
            <a:schemeClr val="dk1"/>
          </a:solidFill>
          <a:ln>
            <a:noFill/>
          </a:ln>
        </p:spPr>
      </p:sp>
      <p:sp>
        <p:nvSpPr>
          <p:cNvPr id="23" name="Google Shape;23;p4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706500" cy="25089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body" idx="1"/>
          </p:nvPr>
        </p:nvSpPr>
        <p:spPr>
          <a:xfrm>
            <a:off x="4644675" y="500925"/>
            <a:ext cx="4166400" cy="4098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two columns" type="twoColTx">
  <p:cSld name="TITLE_AND_TWO_COLUMNS">
    <p:spTree>
      <p:nvGrpSpPr>
        <p:cNvPr id="1" name="Shape 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7" name="Google Shape;27;p5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3117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body" idx="2"/>
          </p:nvPr>
        </p:nvSpPr>
        <p:spPr>
          <a:xfrm>
            <a:off x="4832400" y="1505700"/>
            <a:ext cx="3999900" cy="30762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Google Shape;33;p6"/>
          <p:cNvSpPr/>
          <p:nvPr/>
        </p:nvSpPr>
        <p:spPr>
          <a:xfrm>
            <a:off x="0" y="0"/>
            <a:ext cx="9144000" cy="12771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8520600" cy="623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One column text">
  <p:cSld name="ONE_COLUMN_TEXT">
    <p:spTree>
      <p:nvGrpSpPr>
        <p:cNvPr id="1" name="Shape 3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" name="Google Shape;37;p7"/>
          <p:cNvSpPr/>
          <p:nvPr/>
        </p:nvSpPr>
        <p:spPr>
          <a:xfrm>
            <a:off x="0" y="0"/>
            <a:ext cx="37644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8" name="Google Shape;38;p7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39" name="Google Shape;39;p7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300"/>
              <a:buChar char="●"/>
              <a:defRPr>
                <a:solidFill>
                  <a:schemeClr val="accent2"/>
                </a:solidFill>
              </a:defRPr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●"/>
              <a:defRPr>
                <a:solidFill>
                  <a:schemeClr val="accent2"/>
                </a:solidFill>
              </a:defRPr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○"/>
              <a:defRPr>
                <a:solidFill>
                  <a:schemeClr val="accent2"/>
                </a:solidFill>
              </a:defRPr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100"/>
              <a:buChar char="■"/>
              <a:defRPr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0" name="Google Shape;40;p7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Main point">
  <p:cSld name="MAIN_POINT">
    <p:bg>
      <p:bgPr>
        <a:solidFill>
          <a:schemeClr val="accent3"/>
        </a:solidFill>
        <a:effectLst/>
      </p:bgPr>
    </p:bg>
    <p:spTree>
      <p:nvGrpSpPr>
        <p:cNvPr id="1" name="Shape 4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2" name="Google Shape;42;p8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62478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1pPr>
            <a:lvl2pPr lvl="1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2pPr>
            <a:lvl3pPr lvl="2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3pPr>
            <a:lvl4pPr lvl="3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4pPr>
            <a:lvl5pPr lvl="4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5pPr>
            <a:lvl6pPr lvl="5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6pPr>
            <a:lvl7pPr lvl="6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7pPr>
            <a:lvl8pPr lvl="7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8pPr>
            <a:lvl9pPr lvl="8">
              <a:spcBef>
                <a:spcPts val="0"/>
              </a:spcBef>
              <a:spcAft>
                <a:spcPts val="0"/>
              </a:spcAft>
              <a:buSzPts val="3600"/>
              <a:buNone/>
              <a:defRPr sz="3600"/>
            </a:lvl9pPr>
          </a:lstStyle>
          <a:p>
            <a:endParaRPr/>
          </a:p>
        </p:txBody>
      </p:sp>
      <p:sp>
        <p:nvSpPr>
          <p:cNvPr id="43" name="Google Shape;43;p8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accent1"/>
                </a:solidFill>
              </a:defRPr>
            </a:lvl1pPr>
            <a:lvl2pPr lvl="1">
              <a:buNone/>
              <a:defRPr>
                <a:solidFill>
                  <a:schemeClr val="accent1"/>
                </a:solidFill>
              </a:defRPr>
            </a:lvl2pPr>
            <a:lvl3pPr lvl="2">
              <a:buNone/>
              <a:defRPr>
                <a:solidFill>
                  <a:schemeClr val="accent1"/>
                </a:solidFill>
              </a:defRPr>
            </a:lvl3pPr>
            <a:lvl4pPr lvl="3">
              <a:buNone/>
              <a:defRPr>
                <a:solidFill>
                  <a:schemeClr val="accent1"/>
                </a:solidFill>
              </a:defRPr>
            </a:lvl4pPr>
            <a:lvl5pPr lvl="4">
              <a:buNone/>
              <a:defRPr>
                <a:solidFill>
                  <a:schemeClr val="accent1"/>
                </a:solidFill>
              </a:defRPr>
            </a:lvl5pPr>
            <a:lvl6pPr lvl="5">
              <a:buNone/>
              <a:defRPr>
                <a:solidFill>
                  <a:schemeClr val="accent1"/>
                </a:solidFill>
              </a:defRPr>
            </a:lvl6pPr>
            <a:lvl7pPr lvl="6">
              <a:buNone/>
              <a:defRPr>
                <a:solidFill>
                  <a:schemeClr val="accent1"/>
                </a:solidFill>
              </a:defRPr>
            </a:lvl7pPr>
            <a:lvl8pPr lvl="7">
              <a:buNone/>
              <a:defRPr>
                <a:solidFill>
                  <a:schemeClr val="accent1"/>
                </a:solidFill>
              </a:defRPr>
            </a:lvl8pPr>
            <a:lvl9pPr lvl="8">
              <a:buNone/>
              <a:defRPr>
                <a:solidFill>
                  <a:schemeClr val="accen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title and description">
  <p:cSld name="SECTION_TITLE_AND_DESCRIPTION">
    <p:spTree>
      <p:nvGrpSpPr>
        <p:cNvPr id="1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9"/>
          <p:cNvSpPr/>
          <p:nvPr/>
        </p:nvSpPr>
        <p:spPr>
          <a:xfrm>
            <a:off x="0" y="0"/>
            <a:ext cx="4572000" cy="51435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6" name="Google Shape;46;p9"/>
          <p:cNvSpPr txBox="1">
            <a:spLocks noGrp="1"/>
          </p:cNvSpPr>
          <p:nvPr>
            <p:ph type="title"/>
          </p:nvPr>
        </p:nvSpPr>
        <p:spPr>
          <a:xfrm>
            <a:off x="311300" y="500925"/>
            <a:ext cx="3704400" cy="20496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800"/>
              <a:buNone/>
              <a:defRPr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47" name="Google Shape;47;p9"/>
          <p:cNvSpPr txBox="1">
            <a:spLocks noGrp="1"/>
          </p:cNvSpPr>
          <p:nvPr>
            <p:ph type="subTitle" idx="1"/>
          </p:nvPr>
        </p:nvSpPr>
        <p:spPr>
          <a:xfrm>
            <a:off x="304800" y="2626725"/>
            <a:ext cx="3704400" cy="926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1pPr>
            <a:lvl2pPr lvl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2pPr>
            <a:lvl3pPr lvl="2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3pPr>
            <a:lvl4pPr lvl="3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4pPr>
            <a:lvl5pPr lvl="4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5pPr>
            <a:lvl6pPr lvl="5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6pPr>
            <a:lvl7pPr lvl="6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7pPr>
            <a:lvl8pPr lvl="7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8pPr>
            <a:lvl9pPr lvl="8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1600"/>
              <a:buNone/>
              <a:defRPr sz="1600">
                <a:solidFill>
                  <a:schemeClr val="accent2"/>
                </a:solidFill>
              </a:defRPr>
            </a:lvl9pPr>
          </a:lstStyle>
          <a:p>
            <a:endParaRPr/>
          </a:p>
        </p:txBody>
      </p:sp>
      <p:sp>
        <p:nvSpPr>
          <p:cNvPr id="48" name="Google Shape;48;p9"/>
          <p:cNvSpPr txBox="1">
            <a:spLocks noGrp="1"/>
          </p:cNvSpPr>
          <p:nvPr>
            <p:ph type="body" idx="2"/>
          </p:nvPr>
        </p:nvSpPr>
        <p:spPr>
          <a:xfrm>
            <a:off x="4879025" y="500925"/>
            <a:ext cx="3954000" cy="4111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spcBef>
                <a:spcPts val="0"/>
              </a:spcBef>
              <a:spcAft>
                <a:spcPts val="0"/>
              </a:spcAft>
              <a:buSzPts val="1300"/>
              <a:buChar char="●"/>
              <a:defRPr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/>
            </a:lvl9pPr>
          </a:lstStyle>
          <a:p>
            <a:endParaRPr/>
          </a:p>
        </p:txBody>
      </p:sp>
      <p:sp>
        <p:nvSpPr>
          <p:cNvPr id="49" name="Google Shape;49;p9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/>
            </a:lvl1pPr>
            <a:lvl2pPr lvl="1">
              <a:buNone/>
              <a:defRPr/>
            </a:lvl2pPr>
            <a:lvl3pPr lvl="2">
              <a:buNone/>
              <a:defRPr/>
            </a:lvl3pPr>
            <a:lvl4pPr lvl="3">
              <a:buNone/>
              <a:defRPr/>
            </a:lvl4pPr>
            <a:lvl5pPr lvl="4">
              <a:buNone/>
              <a:defRPr/>
            </a:lvl5pPr>
            <a:lvl6pPr lvl="5">
              <a:buNone/>
              <a:defRPr/>
            </a:lvl6pPr>
            <a:lvl7pPr lvl="6">
              <a:buNone/>
              <a:defRPr/>
            </a:lvl7pPr>
            <a:lvl8pPr lvl="7">
              <a:buNone/>
              <a:defRPr/>
            </a:lvl8pPr>
            <a:lvl9pPr lvl="8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aption">
  <p:cSld name="CAPTION_ONLY">
    <p:spTree>
      <p:nvGrpSpPr>
        <p:cNvPr id="1" name="Shape 5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1" name="Google Shape;51;p10"/>
          <p:cNvSpPr/>
          <p:nvPr/>
        </p:nvSpPr>
        <p:spPr>
          <a:xfrm>
            <a:off x="0" y="4369000"/>
            <a:ext cx="9144000" cy="774300"/>
          </a:xfrm>
          <a:prstGeom prst="rect">
            <a:avLst/>
          </a:prstGeom>
          <a:solidFill>
            <a:schemeClr val="dk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52" name="Google Shape;52;p10"/>
          <p:cNvSpPr txBox="1">
            <a:spLocks noGrp="1"/>
          </p:cNvSpPr>
          <p:nvPr>
            <p:ph type="body" idx="1"/>
          </p:nvPr>
        </p:nvSpPr>
        <p:spPr>
          <a:xfrm>
            <a:off x="311700" y="4521400"/>
            <a:ext cx="7979400" cy="4605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marL="457200" lvl="0" indent="-22860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300"/>
              <a:buFont typeface="Merriweather"/>
              <a:buNone/>
              <a:defRPr>
                <a:solidFill>
                  <a:schemeClr val="l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</a:lstStyle>
          <a:p>
            <a:endParaRPr/>
          </a:p>
        </p:txBody>
      </p:sp>
      <p:sp>
        <p:nvSpPr>
          <p:cNvPr id="53" name="Google Shape;53;p10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>
            <a:lvl1pPr lvl="0">
              <a:buNone/>
              <a:defRPr>
                <a:solidFill>
                  <a:schemeClr val="lt1"/>
                </a:solidFill>
              </a:defRPr>
            </a:lvl1pPr>
            <a:lvl2pPr lvl="1">
              <a:buNone/>
              <a:defRPr>
                <a:solidFill>
                  <a:schemeClr val="lt1"/>
                </a:solidFill>
              </a:defRPr>
            </a:lvl2pPr>
            <a:lvl3pPr lvl="2">
              <a:buNone/>
              <a:defRPr>
                <a:solidFill>
                  <a:schemeClr val="lt1"/>
                </a:solidFill>
              </a:defRPr>
            </a:lvl3pPr>
            <a:lvl4pPr lvl="3">
              <a:buNone/>
              <a:defRPr>
                <a:solidFill>
                  <a:schemeClr val="lt1"/>
                </a:solidFill>
              </a:defRPr>
            </a:lvl4pPr>
            <a:lvl5pPr lvl="4">
              <a:buNone/>
              <a:defRPr>
                <a:solidFill>
                  <a:schemeClr val="lt1"/>
                </a:solidFill>
              </a:defRPr>
            </a:lvl5pPr>
            <a:lvl6pPr lvl="5">
              <a:buNone/>
              <a:defRPr>
                <a:solidFill>
                  <a:schemeClr val="lt1"/>
                </a:solidFill>
              </a:defRPr>
            </a:lvl6pPr>
            <a:lvl7pPr lvl="6">
              <a:buNone/>
              <a:defRPr>
                <a:solidFill>
                  <a:schemeClr val="lt1"/>
                </a:solidFill>
              </a:defRPr>
            </a:lvl7pPr>
            <a:lvl8pPr lvl="7">
              <a:buNone/>
              <a:defRPr>
                <a:solidFill>
                  <a:schemeClr val="lt1"/>
                </a:solidFill>
              </a:defRPr>
            </a:lvl8pPr>
            <a:lvl9pPr lvl="8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paradigm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311700" y="445025"/>
            <a:ext cx="8520600" cy="5727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lvl="0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2pPr>
            <a:lvl3pPr lvl="2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3pPr>
            <a:lvl4pPr lvl="3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4pPr>
            <a:lvl5pPr lvl="4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5pPr>
            <a:lvl6pPr lvl="5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6pPr>
            <a:lvl7pPr lvl="6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7pPr>
            <a:lvl8pPr lvl="7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8pPr>
            <a:lvl9pPr lvl="8">
              <a:spcBef>
                <a:spcPts val="0"/>
              </a:spcBef>
              <a:spcAft>
                <a:spcPts val="0"/>
              </a:spcAft>
              <a:buClr>
                <a:schemeClr val="accent1"/>
              </a:buClr>
              <a:buSzPts val="2800"/>
              <a:buFont typeface="Merriweather"/>
              <a:buNone/>
              <a:defRPr sz="2800">
                <a:solidFill>
                  <a:schemeClr val="accent1"/>
                </a:solidFill>
                <a:latin typeface="Merriweather"/>
                <a:ea typeface="Merriweather"/>
                <a:cs typeface="Merriweather"/>
                <a:sym typeface="Merriweather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311700" y="1152475"/>
            <a:ext cx="8520600" cy="3416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rmAutofit/>
          </a:bodyPr>
          <a:lstStyle>
            <a:lvl1pPr marL="457200" lvl="0" indent="-3111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300"/>
              <a:buFont typeface="Roboto"/>
              <a:buChar char="●"/>
              <a:defRPr sz="13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marL="914400" lvl="1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marL="1371600" lvl="2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marL="1828800" lvl="3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marL="2286000" lvl="4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marL="2743200" lvl="5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marL="3200400" lvl="6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●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marL="3657600" lvl="7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○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marL="4114800" lvl="8" indent="-29845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1100"/>
              <a:buFont typeface="Roboto"/>
              <a:buChar char="■"/>
              <a:defRPr sz="11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472458" y="4663217"/>
            <a:ext cx="548700" cy="393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rmAutofit/>
          </a:bodyPr>
          <a:lstStyle>
            <a:lvl1pPr lvl="0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1pPr>
            <a:lvl2pPr lvl="1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2pPr>
            <a:lvl3pPr lvl="2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3pPr>
            <a:lvl4pPr lvl="3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4pPr>
            <a:lvl5pPr lvl="4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5pPr>
            <a:lvl6pPr lvl="5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6pPr>
            <a:lvl7pPr lvl="6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7pPr>
            <a:lvl8pPr lvl="7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8pPr>
            <a:lvl9pPr lvl="8" algn="r">
              <a:buNone/>
              <a:defRPr sz="1000">
                <a:solidFill>
                  <a:schemeClr val="dk2"/>
                </a:solidFill>
                <a:latin typeface="Roboto"/>
                <a:ea typeface="Roboto"/>
                <a:cs typeface="Roboto"/>
                <a:sym typeface="Roboto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  <p:sldLayoutId id="2147483659" r:id="rId12"/>
    <p:sldLayoutId id="2147483660" r:id="rId13"/>
    <p:sldLayoutId id="2147483661" r:id="rId14"/>
    <p:sldLayoutId id="2147483662" r:id="rId15"/>
    <p:sldLayoutId id="2147483663" r:id="rId16"/>
    <p:sldLayoutId id="2147483664" r:id="rId17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jp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4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7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6.xml"/><Relationship Id="rId5" Type="http://schemas.openxmlformats.org/officeDocument/2006/relationships/image" Target="../media/image4.png"/><Relationship Id="rId4" Type="http://schemas.openxmlformats.org/officeDocument/2006/relationships/image" Target="../media/image3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1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1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7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7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9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7" name="Google Shape;97;p19"/>
          <p:cNvSpPr txBox="1">
            <a:spLocks noGrp="1"/>
          </p:cNvSpPr>
          <p:nvPr>
            <p:ph type="ctrTitle"/>
          </p:nvPr>
        </p:nvSpPr>
        <p:spPr>
          <a:xfrm>
            <a:off x="311700" y="539725"/>
            <a:ext cx="8520600" cy="1282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Global Visualization of Tweets about COVID-19</a:t>
            </a:r>
            <a:endParaRPr/>
          </a:p>
        </p:txBody>
      </p:sp>
      <p:sp>
        <p:nvSpPr>
          <p:cNvPr id="98" name="Google Shape;98;p19"/>
          <p:cNvSpPr txBox="1">
            <a:spLocks noGrp="1"/>
          </p:cNvSpPr>
          <p:nvPr>
            <p:ph type="subTitle" idx="1"/>
          </p:nvPr>
        </p:nvSpPr>
        <p:spPr>
          <a:xfrm>
            <a:off x="311700" y="1878550"/>
            <a:ext cx="5237700" cy="7383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Allison Oborn  |  Timothy Stander  |  Leonardo Craven</a:t>
            </a:r>
            <a:endParaRPr/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4" name="Google Shape;164;p28"/>
          <p:cNvSpPr txBox="1">
            <a:spLocks noGrp="1"/>
          </p:cNvSpPr>
          <p:nvPr>
            <p:ph type="ctrTitle"/>
          </p:nvPr>
        </p:nvSpPr>
        <p:spPr>
          <a:xfrm>
            <a:off x="323525" y="521325"/>
            <a:ext cx="3464700" cy="13398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Questions</a:t>
            </a:r>
            <a:endParaRPr/>
          </a:p>
        </p:txBody>
      </p:sp>
      <p:sp>
        <p:nvSpPr>
          <p:cNvPr id="165" name="Google Shape;165;p28"/>
          <p:cNvSpPr txBox="1">
            <a:spLocks noGrp="1"/>
          </p:cNvSpPr>
          <p:nvPr>
            <p:ph type="body" idx="1"/>
          </p:nvPr>
        </p:nvSpPr>
        <p:spPr>
          <a:xfrm>
            <a:off x="323525" y="1990875"/>
            <a:ext cx="3464700" cy="26127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 b="1" i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i="1" dirty="0"/>
              <a:t>What would the data look like over a longer period of time? </a:t>
            </a:r>
            <a:endParaRPr b="1" i="1" dirty="0"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 b="1" i="1" dirty="0"/>
              <a:t>Was the data significantly affected by our limitation of tweets with geolocation?</a:t>
            </a:r>
            <a:endParaRPr b="1" i="1" dirty="0"/>
          </a:p>
        </p:txBody>
      </p:sp>
      <p:pic>
        <p:nvPicPr>
          <p:cNvPr id="166" name="Google Shape;166;p28"/>
          <p:cNvPicPr preferRelativeResize="0"/>
          <p:nvPr/>
        </p:nvPicPr>
        <p:blipFill rotWithShape="1">
          <a:blip r:embed="rId3">
            <a:alphaModFix/>
          </a:blip>
          <a:srcRect l="13841" r="13841"/>
          <a:stretch/>
        </p:blipFill>
        <p:spPr>
          <a:xfrm>
            <a:off x="3562350" y="0"/>
            <a:ext cx="5581800" cy="5143500"/>
          </a:xfrm>
          <a:prstGeom prst="parallelogram">
            <a:avLst>
              <a:gd name="adj" fmla="val 23683"/>
            </a:avLst>
          </a:prstGeom>
          <a:noFill/>
          <a:ln>
            <a:noFill/>
          </a:ln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3" name="Google Shape;103;p20"/>
          <p:cNvPicPr preferRelativeResize="0"/>
          <p:nvPr/>
        </p:nvPicPr>
        <p:blipFill rotWithShape="1">
          <a:blip r:embed="rId3">
            <a:alphaModFix/>
          </a:blip>
          <a:srcRect l="7783"/>
          <a:stretch/>
        </p:blipFill>
        <p:spPr>
          <a:xfrm>
            <a:off x="150" y="0"/>
            <a:ext cx="9144000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04" name="Google Shape;104;p20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79872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022" b="1" dirty="0">
                <a:solidFill>
                  <a:schemeClr val="bg1">
                    <a:lumMod val="75000"/>
                  </a:schemeClr>
                </a:solidFill>
              </a:rPr>
              <a:t>Our goal</a:t>
            </a:r>
            <a:r>
              <a:rPr lang="en" sz="4800" b="1" dirty="0">
                <a:solidFill>
                  <a:schemeClr val="bg1">
                    <a:lumMod val="75000"/>
                  </a:schemeClr>
                </a:solidFill>
              </a:rPr>
              <a:t>:</a:t>
            </a:r>
            <a:endParaRPr sz="4800" b="1" dirty="0">
              <a:solidFill>
                <a:schemeClr val="bg1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3644" dirty="0">
                <a:solidFill>
                  <a:schemeClr val="bg1">
                    <a:lumMod val="75000"/>
                  </a:schemeClr>
                </a:solidFill>
              </a:rPr>
              <a:t>Produce an intriguing visualization of tweets about COVID-19 and show how the information spread globally</a:t>
            </a:r>
            <a:endParaRPr sz="3644"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9" name="Google Shape;109;p21"/>
          <p:cNvSpPr txBox="1">
            <a:spLocks noGrp="1"/>
          </p:cNvSpPr>
          <p:nvPr>
            <p:ph type="title"/>
          </p:nvPr>
        </p:nvSpPr>
        <p:spPr>
          <a:xfrm>
            <a:off x="363750" y="554850"/>
            <a:ext cx="3855900" cy="40338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Data</a:t>
            </a:r>
            <a:endParaRPr/>
          </a:p>
        </p:txBody>
      </p:sp>
      <p:sp>
        <p:nvSpPr>
          <p:cNvPr id="110" name="Google Shape;110;p21"/>
          <p:cNvSpPr txBox="1">
            <a:spLocks noGrp="1"/>
          </p:cNvSpPr>
          <p:nvPr>
            <p:ph type="body" idx="1"/>
          </p:nvPr>
        </p:nvSpPr>
        <p:spPr>
          <a:xfrm>
            <a:off x="4947374" y="554850"/>
            <a:ext cx="3855900" cy="3390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sp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got our data from ieee-dataport.org, and then we hydrated the data using Twitter’s developer tools.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This produced a json file that had all the tweets from a certain time period across the globe.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We then compiled all the data that had geolocation in one file and then figured out how many tweets were sent from each longitude and latitude point.</a:t>
            </a:r>
            <a:endParaRPr/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5" name="Google Shape;115;p22"/>
          <p:cNvPicPr preferRelativeResize="0"/>
          <p:nvPr/>
        </p:nvPicPr>
        <p:blipFill rotWithShape="1">
          <a:blip r:embed="rId3">
            <a:alphaModFix/>
          </a:blip>
          <a:srcRect t="3383" b="3393"/>
          <a:stretch/>
        </p:blipFill>
        <p:spPr>
          <a:xfrm>
            <a:off x="252225" y="252263"/>
            <a:ext cx="3380150" cy="816750"/>
          </a:xfrm>
          <a:prstGeom prst="rect">
            <a:avLst/>
          </a:prstGeom>
          <a:noFill/>
          <a:ln>
            <a:noFill/>
          </a:ln>
        </p:spPr>
      </p:pic>
      <p:sp>
        <p:nvSpPr>
          <p:cNvPr id="116" name="Google Shape;116;p22"/>
          <p:cNvSpPr txBox="1">
            <a:spLocks noGrp="1"/>
          </p:cNvSpPr>
          <p:nvPr>
            <p:ph type="title"/>
          </p:nvPr>
        </p:nvSpPr>
        <p:spPr>
          <a:xfrm>
            <a:off x="311700" y="2540450"/>
            <a:ext cx="3119700" cy="20364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>
                <a:solidFill>
                  <a:schemeClr val="dk2"/>
                </a:solidFill>
              </a:rPr>
              <a:t>Tools/Libraries</a:t>
            </a:r>
            <a:endParaRPr>
              <a:solidFill>
                <a:schemeClr val="dk2"/>
              </a:solidFill>
            </a:endParaRPr>
          </a:p>
        </p:txBody>
      </p:sp>
      <p:sp>
        <p:nvSpPr>
          <p:cNvPr id="117" name="Google Shape;117;p22"/>
          <p:cNvSpPr txBox="1">
            <a:spLocks noGrp="1"/>
          </p:cNvSpPr>
          <p:nvPr>
            <p:ph type="body" idx="1"/>
          </p:nvPr>
        </p:nvSpPr>
        <p:spPr>
          <a:xfrm>
            <a:off x="3529200" y="1980125"/>
            <a:ext cx="5295300" cy="2357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We used a lot of tools available at cesium.com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0"/>
              </a:spcAft>
              <a:buNone/>
            </a:pPr>
            <a:r>
              <a:rPr lang="en"/>
              <a:t>Cesium is a platform for 3D Geospatial visualization, so it was very helpful in being able to display the global data.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We also used Nodejs to host our web server and the Twitter developer tools to hydrate the data.</a:t>
            </a:r>
            <a:endParaRPr/>
          </a:p>
        </p:txBody>
      </p:sp>
      <p:pic>
        <p:nvPicPr>
          <p:cNvPr id="118" name="Google Shape;118;p22"/>
          <p:cNvPicPr preferRelativeResize="0"/>
          <p:nvPr/>
        </p:nvPicPr>
        <p:blipFill>
          <a:blip r:embed="rId4">
            <a:alphaModFix/>
          </a:blip>
          <a:stretch>
            <a:fillRect/>
          </a:stretch>
        </p:blipFill>
        <p:spPr>
          <a:xfrm>
            <a:off x="3794538" y="454813"/>
            <a:ext cx="3030600" cy="512525"/>
          </a:xfrm>
          <a:prstGeom prst="rect">
            <a:avLst/>
          </a:prstGeom>
          <a:noFill/>
          <a:ln>
            <a:noFill/>
          </a:ln>
        </p:spPr>
      </p:pic>
      <p:pic>
        <p:nvPicPr>
          <p:cNvPr id="119" name="Google Shape;119;p22"/>
          <p:cNvPicPr preferRelativeResize="0"/>
          <p:nvPr/>
        </p:nvPicPr>
        <p:blipFill>
          <a:blip r:embed="rId5">
            <a:alphaModFix/>
          </a:blip>
          <a:stretch>
            <a:fillRect/>
          </a:stretch>
        </p:blipFill>
        <p:spPr>
          <a:xfrm>
            <a:off x="7099375" y="228913"/>
            <a:ext cx="1725125" cy="9643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23"/>
          <p:cNvSpPr txBox="1">
            <a:spLocks noGrp="1"/>
          </p:cNvSpPr>
          <p:nvPr>
            <p:ph type="title"/>
          </p:nvPr>
        </p:nvSpPr>
        <p:spPr>
          <a:xfrm>
            <a:off x="185350" y="679625"/>
            <a:ext cx="2683200" cy="10425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Number of Tweets Globally</a:t>
            </a:r>
            <a:endParaRPr/>
          </a:p>
        </p:txBody>
      </p:sp>
      <p:sp>
        <p:nvSpPr>
          <p:cNvPr id="125" name="Google Shape;125;p23"/>
          <p:cNvSpPr txBox="1">
            <a:spLocks noGrp="1"/>
          </p:cNvSpPr>
          <p:nvPr>
            <p:ph type="body" idx="1"/>
          </p:nvPr>
        </p:nvSpPr>
        <p:spPr>
          <a:xfrm>
            <a:off x="185350" y="1798300"/>
            <a:ext cx="2683200" cy="29565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 lnSpcReduction="1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This shows how the number of tweets about COVID-19 increased significantly in 2020. </a:t>
            </a:r>
            <a:endParaRPr/>
          </a:p>
          <a:p>
            <a:pPr marL="0" lvl="0" indent="0" algn="l" rtl="0">
              <a:spcBef>
                <a:spcPts val="1600"/>
              </a:spcBef>
              <a:spcAft>
                <a:spcPts val="1600"/>
              </a:spcAft>
              <a:buNone/>
            </a:pPr>
            <a:r>
              <a:rPr lang="en"/>
              <a:t>We wanted to visualize the data around the time that COVID-19 was starting to see if there were any interesting trends in how the information spread.</a:t>
            </a:r>
            <a:endParaRPr/>
          </a:p>
        </p:txBody>
      </p:sp>
      <p:pic>
        <p:nvPicPr>
          <p:cNvPr id="126" name="Google Shape;126;p23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3930566" y="0"/>
            <a:ext cx="4335068" cy="51435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1" name="Google Shape;131;p24"/>
          <p:cNvPicPr preferRelativeResize="0"/>
          <p:nvPr/>
        </p:nvPicPr>
        <p:blipFill rotWithShape="1">
          <a:blip r:embed="rId3">
            <a:alphaModFix/>
          </a:blip>
          <a:srcRect t="10165" b="10165"/>
          <a:stretch/>
        </p:blipFill>
        <p:spPr>
          <a:xfrm>
            <a:off x="0" y="0"/>
            <a:ext cx="9144001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32" name="Google Shape;132;p24"/>
          <p:cNvSpPr/>
          <p:nvPr/>
        </p:nvSpPr>
        <p:spPr>
          <a:xfrm>
            <a:off x="342825" y="1323975"/>
            <a:ext cx="3810300" cy="3467100"/>
          </a:xfrm>
          <a:prstGeom prst="rect">
            <a:avLst/>
          </a:prstGeom>
          <a:solidFill>
            <a:srgbClr val="000000">
              <a:alpha val="8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33" name="Google Shape;133;p24"/>
          <p:cNvSpPr txBox="1">
            <a:spLocks noGrp="1"/>
          </p:cNvSpPr>
          <p:nvPr>
            <p:ph type="title"/>
          </p:nvPr>
        </p:nvSpPr>
        <p:spPr>
          <a:xfrm>
            <a:off x="523250" y="1523725"/>
            <a:ext cx="3477900" cy="13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Global Visualization</a:t>
            </a:r>
            <a:endParaRPr/>
          </a:p>
        </p:txBody>
      </p:sp>
      <p:sp>
        <p:nvSpPr>
          <p:cNvPr id="134" name="Google Shape;134;p24"/>
          <p:cNvSpPr txBox="1">
            <a:spLocks noGrp="1"/>
          </p:cNvSpPr>
          <p:nvPr>
            <p:ph type="body" idx="1"/>
          </p:nvPr>
        </p:nvSpPr>
        <p:spPr>
          <a:xfrm>
            <a:off x="523325" y="3020275"/>
            <a:ext cx="3477900" cy="1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Once we had the data formatted correctly, we were able to put it on the map.</a:t>
            </a:r>
            <a:endParaRPr/>
          </a:p>
        </p:txBody>
      </p:sp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9" name="Google Shape;139;p25"/>
          <p:cNvPicPr preferRelativeResize="0"/>
          <p:nvPr/>
        </p:nvPicPr>
        <p:blipFill rotWithShape="1">
          <a:blip r:embed="rId3">
            <a:alphaModFix/>
          </a:blip>
          <a:srcRect/>
          <a:stretch/>
        </p:blipFill>
        <p:spPr>
          <a:xfrm>
            <a:off x="0" y="0"/>
            <a:ext cx="9144000" cy="5143497"/>
          </a:xfrm>
          <a:prstGeom prst="rect">
            <a:avLst/>
          </a:prstGeom>
          <a:noFill/>
          <a:ln>
            <a:noFill/>
          </a:ln>
        </p:spPr>
      </p:pic>
      <p:sp>
        <p:nvSpPr>
          <p:cNvPr id="140" name="Google Shape;140;p25"/>
          <p:cNvSpPr/>
          <p:nvPr/>
        </p:nvSpPr>
        <p:spPr>
          <a:xfrm>
            <a:off x="342825" y="1323975"/>
            <a:ext cx="3810300" cy="3467100"/>
          </a:xfrm>
          <a:prstGeom prst="rect">
            <a:avLst/>
          </a:prstGeom>
          <a:solidFill>
            <a:srgbClr val="000000">
              <a:alpha val="8157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41" name="Google Shape;141;p25"/>
          <p:cNvSpPr txBox="1">
            <a:spLocks noGrp="1"/>
          </p:cNvSpPr>
          <p:nvPr>
            <p:ph type="title"/>
          </p:nvPr>
        </p:nvSpPr>
        <p:spPr>
          <a:xfrm>
            <a:off x="523250" y="1523725"/>
            <a:ext cx="3477900" cy="1388700"/>
          </a:xfrm>
          <a:prstGeom prst="rect">
            <a:avLst/>
          </a:prstGeom>
        </p:spPr>
        <p:txBody>
          <a:bodyPr spcFirstLastPara="1" wrap="square" lIns="91425" tIns="91425" rIns="91425" bIns="91425" anchor="b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The Spread of Hashtags</a:t>
            </a:r>
            <a:endParaRPr/>
          </a:p>
        </p:txBody>
      </p:sp>
      <p:sp>
        <p:nvSpPr>
          <p:cNvPr id="142" name="Google Shape;142;p25"/>
          <p:cNvSpPr txBox="1">
            <a:spLocks noGrp="1"/>
          </p:cNvSpPr>
          <p:nvPr>
            <p:ph type="body" idx="1"/>
          </p:nvPr>
        </p:nvSpPr>
        <p:spPr>
          <a:xfrm>
            <a:off x="523325" y="3020275"/>
            <a:ext cx="3477900" cy="153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600"/>
              </a:spcAft>
              <a:buNone/>
            </a:pPr>
            <a:r>
              <a:rPr lang="en"/>
              <a:t>The goal of this visualization is to be able to locate where certain hashtags originated and where they spread</a:t>
            </a:r>
            <a:endParaRPr/>
          </a:p>
        </p:txBody>
      </p:sp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7" name="Google Shape;147;p26"/>
          <p:cNvSpPr txBox="1">
            <a:spLocks noGrp="1"/>
          </p:cNvSpPr>
          <p:nvPr>
            <p:ph type="title"/>
          </p:nvPr>
        </p:nvSpPr>
        <p:spPr>
          <a:xfrm>
            <a:off x="311725" y="500925"/>
            <a:ext cx="3127500" cy="18291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Challenges</a:t>
            </a:r>
            <a:endParaRPr sz="2800"/>
          </a:p>
        </p:txBody>
      </p:sp>
      <p:sp>
        <p:nvSpPr>
          <p:cNvPr id="148" name="Google Shape;148;p26"/>
          <p:cNvSpPr txBox="1">
            <a:spLocks noGrp="1"/>
          </p:cNvSpPr>
          <p:nvPr>
            <p:ph type="body" idx="1"/>
          </p:nvPr>
        </p:nvSpPr>
        <p:spPr>
          <a:xfrm>
            <a:off x="311700" y="2390650"/>
            <a:ext cx="3127500" cy="22980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rm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1200"/>
              </a:spcAft>
              <a:buNone/>
            </a:pPr>
            <a:r>
              <a:rPr lang="en" sz="1600">
                <a:solidFill>
                  <a:srgbClr val="9E9E9E"/>
                </a:solidFill>
              </a:rPr>
              <a:t>We faced several obstacles during the process of obtaining and displaying the data, but we were able to work our way around most of those obstacles</a:t>
            </a:r>
            <a:endParaRPr>
              <a:solidFill>
                <a:srgbClr val="9E9E9E"/>
              </a:solidFill>
            </a:endParaRPr>
          </a:p>
        </p:txBody>
      </p:sp>
      <p:sp>
        <p:nvSpPr>
          <p:cNvPr id="149" name="Google Shape;149;p26"/>
          <p:cNvSpPr txBox="1">
            <a:spLocks noGrp="1"/>
          </p:cNvSpPr>
          <p:nvPr>
            <p:ph type="title"/>
          </p:nvPr>
        </p:nvSpPr>
        <p:spPr>
          <a:xfrm>
            <a:off x="4337500" y="514150"/>
            <a:ext cx="3753900" cy="962100"/>
          </a:xfrm>
          <a:prstGeom prst="rect">
            <a:avLst/>
          </a:prstGeom>
          <a:solidFill>
            <a:schemeClr val="accent5"/>
          </a:solidFill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Obtaining the data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77"/>
              <a:t>Large dataset</a:t>
            </a:r>
            <a:endParaRPr sz="1577"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577"/>
              <a:t>Hydrating took a long time</a:t>
            </a:r>
            <a:endParaRPr sz="1577"/>
          </a:p>
        </p:txBody>
      </p:sp>
      <p:cxnSp>
        <p:nvCxnSpPr>
          <p:cNvPr id="150" name="Google Shape;150;p26"/>
          <p:cNvCxnSpPr>
            <a:stCxn id="149" idx="2"/>
            <a:endCxn id="151" idx="0"/>
          </p:cNvCxnSpPr>
          <p:nvPr/>
        </p:nvCxnSpPr>
        <p:spPr>
          <a:xfrm>
            <a:off x="6214450" y="1476250"/>
            <a:ext cx="0" cy="61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1" name="Google Shape;151;p26"/>
          <p:cNvSpPr txBox="1">
            <a:spLocks noGrp="1"/>
          </p:cNvSpPr>
          <p:nvPr>
            <p:ph type="title"/>
          </p:nvPr>
        </p:nvSpPr>
        <p:spPr>
          <a:xfrm>
            <a:off x="4337500" y="2090676"/>
            <a:ext cx="3753900" cy="962100"/>
          </a:xfrm>
          <a:prstGeom prst="rect">
            <a:avLst/>
          </a:prstGeom>
          <a:solidFill>
            <a:schemeClr val="dk1"/>
          </a:solidFill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Formatting the data</a:t>
            </a:r>
            <a:endParaRPr/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622"/>
              <a:t>Swapped longitude and latitude values</a:t>
            </a:r>
            <a:endParaRPr sz="1622"/>
          </a:p>
        </p:txBody>
      </p:sp>
      <p:cxnSp>
        <p:nvCxnSpPr>
          <p:cNvPr id="152" name="Google Shape;152;p26"/>
          <p:cNvCxnSpPr>
            <a:stCxn id="151" idx="2"/>
            <a:endCxn id="153" idx="0"/>
          </p:cNvCxnSpPr>
          <p:nvPr/>
        </p:nvCxnSpPr>
        <p:spPr>
          <a:xfrm>
            <a:off x="6214450" y="3052776"/>
            <a:ext cx="0" cy="614400"/>
          </a:xfrm>
          <a:prstGeom prst="straightConnector1">
            <a:avLst/>
          </a:prstGeom>
          <a:noFill/>
          <a:ln w="9525" cap="flat" cmpd="sng">
            <a:solidFill>
              <a:schemeClr val="dk2"/>
            </a:solidFill>
            <a:prstDash val="solid"/>
            <a:round/>
            <a:headEnd type="none" w="med" len="med"/>
            <a:tailEnd type="none" w="med" len="med"/>
          </a:ln>
        </p:spPr>
      </p:cxnSp>
      <p:sp>
        <p:nvSpPr>
          <p:cNvPr id="153" name="Google Shape;153;p26"/>
          <p:cNvSpPr txBox="1">
            <a:spLocks noGrp="1"/>
          </p:cNvSpPr>
          <p:nvPr>
            <p:ph type="title"/>
          </p:nvPr>
        </p:nvSpPr>
        <p:spPr>
          <a:xfrm>
            <a:off x="4337501" y="3667157"/>
            <a:ext cx="3753900" cy="962100"/>
          </a:xfrm>
          <a:prstGeom prst="rect">
            <a:avLst/>
          </a:prstGeom>
          <a:solidFill>
            <a:schemeClr val="accent1"/>
          </a:solidFill>
        </p:spPr>
        <p:txBody>
          <a:bodyPr spcFirstLastPara="1" wrap="square" lIns="91425" tIns="91425" rIns="91425" bIns="91425" anchor="ctr" anchorCtr="0">
            <a:norm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/>
              <a:t>Displaying the data</a:t>
            </a:r>
            <a:endParaRPr/>
          </a:p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1422"/>
              <a:t>Learning how to use cesium</a:t>
            </a:r>
            <a:endParaRPr sz="1422"/>
          </a:p>
        </p:txBody>
      </p:sp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58" name="Google Shape;158;p27"/>
          <p:cNvPicPr preferRelativeResize="0"/>
          <p:nvPr/>
        </p:nvPicPr>
        <p:blipFill rotWithShape="1">
          <a:blip r:embed="rId3">
            <a:alphaModFix/>
          </a:blip>
          <a:srcRect b="9477"/>
          <a:stretch/>
        </p:blipFill>
        <p:spPr>
          <a:xfrm>
            <a:off x="0" y="0"/>
            <a:ext cx="9144001" cy="5143500"/>
          </a:xfrm>
          <a:prstGeom prst="rect">
            <a:avLst/>
          </a:prstGeom>
          <a:noFill/>
          <a:ln>
            <a:noFill/>
          </a:ln>
        </p:spPr>
      </p:pic>
      <p:sp>
        <p:nvSpPr>
          <p:cNvPr id="159" name="Google Shape;159;p27"/>
          <p:cNvSpPr txBox="1">
            <a:spLocks noGrp="1"/>
          </p:cNvSpPr>
          <p:nvPr>
            <p:ph type="title"/>
          </p:nvPr>
        </p:nvSpPr>
        <p:spPr>
          <a:xfrm>
            <a:off x="311675" y="798600"/>
            <a:ext cx="7642200" cy="3546300"/>
          </a:xfrm>
          <a:prstGeom prst="rect">
            <a:avLst/>
          </a:prstGeom>
        </p:spPr>
        <p:txBody>
          <a:bodyPr spcFirstLastPara="1" wrap="square" lIns="91425" tIns="91425" rIns="91425" bIns="91425" anchor="ctr" anchorCtr="0">
            <a:normAutofit fontScale="90000"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5655" b="1" dirty="0">
                <a:solidFill>
                  <a:schemeClr val="bg1">
                    <a:lumMod val="75000"/>
                  </a:schemeClr>
                </a:solidFill>
              </a:rPr>
              <a:t>Changes:</a:t>
            </a:r>
            <a:endParaRPr sz="5655" b="1" dirty="0">
              <a:solidFill>
                <a:schemeClr val="bg1">
                  <a:lumMod val="75000"/>
                </a:schemeClr>
              </a:solidFill>
            </a:endParaRPr>
          </a:p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>
                    <a:lumMod val="75000"/>
                  </a:schemeClr>
                </a:solidFill>
              </a:rPr>
              <a:t>We originally wanted to show tweets about Ukraine, but we couldn’t find access to that data, so we changed it to tweets about COVID-19.</a:t>
            </a:r>
            <a:endParaRPr dirty="0">
              <a:solidFill>
                <a:schemeClr val="bg1">
                  <a:lumMod val="75000"/>
                </a:schemeClr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name="Paradigm">
  <a:themeElements>
    <a:clrScheme name="Paradigm">
      <a:dk1>
        <a:srgbClr val="31394D"/>
      </a:dk1>
      <a:lt1>
        <a:srgbClr val="FFFFFF"/>
      </a:lt1>
      <a:dk2>
        <a:srgbClr val="666666"/>
      </a:dk2>
      <a:lt2>
        <a:srgbClr val="626B73"/>
      </a:lt2>
      <a:accent1>
        <a:srgbClr val="002F4A"/>
      </a:accent1>
      <a:accent2>
        <a:srgbClr val="D9C4B1"/>
      </a:accent2>
      <a:accent3>
        <a:srgbClr val="EDE3DA"/>
      </a:accent3>
      <a:accent4>
        <a:srgbClr val="B85741"/>
      </a:accent4>
      <a:accent5>
        <a:srgbClr val="009384"/>
      </a:accent5>
      <a:accent6>
        <a:srgbClr val="D0F6FF"/>
      </a:accent6>
      <a:hlink>
        <a:srgbClr val="009384"/>
      </a:hlink>
      <a:folHlink>
        <a:srgbClr val="009384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356</Words>
  <Application>Microsoft Macintosh PowerPoint</Application>
  <PresentationFormat>On-screen Show (16:9)</PresentationFormat>
  <Paragraphs>34</Paragraphs>
  <Slides>10</Slides>
  <Notes>10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Roboto</vt:lpstr>
      <vt:lpstr>Arial</vt:lpstr>
      <vt:lpstr>Merriweather</vt:lpstr>
      <vt:lpstr>Paradigm</vt:lpstr>
      <vt:lpstr>Global Visualization of Tweets about COVID-19</vt:lpstr>
      <vt:lpstr>Our goal: Produce an intriguing visualization of tweets about COVID-19 and show how the information spread globally</vt:lpstr>
      <vt:lpstr>The Data</vt:lpstr>
      <vt:lpstr>Tools/Libraries</vt:lpstr>
      <vt:lpstr>Number of Tweets Globally</vt:lpstr>
      <vt:lpstr>The Global Visualization</vt:lpstr>
      <vt:lpstr>The Spread of Hashtags</vt:lpstr>
      <vt:lpstr>Challenges</vt:lpstr>
      <vt:lpstr>Changes: We originally wanted to show tweets about Ukraine, but we couldn’t find access to that data, so we changed it to tweets about COVID-19.</vt:lpstr>
      <vt:lpstr>Questions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Global Visualization of Tweets about COVID-19</dc:title>
  <cp:lastModifiedBy>Allison Oborn</cp:lastModifiedBy>
  <cp:revision>1</cp:revision>
  <dcterms:modified xsi:type="dcterms:W3CDTF">2022-04-20T01:17:15Z</dcterms:modified>
</cp:coreProperties>
</file>